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6"/>
  </p:notesMasterIdLst>
  <p:sldIdLst>
    <p:sldId id="256" r:id="rId2"/>
    <p:sldId id="279" r:id="rId3"/>
    <p:sldId id="313" r:id="rId4"/>
    <p:sldId id="319" r:id="rId5"/>
    <p:sldId id="314" r:id="rId6"/>
    <p:sldId id="315" r:id="rId7"/>
    <p:sldId id="323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62" r:id="rId24"/>
    <p:sldId id="340" r:id="rId25"/>
    <p:sldId id="343" r:id="rId26"/>
    <p:sldId id="335" r:id="rId27"/>
    <p:sldId id="338" r:id="rId28"/>
    <p:sldId id="337" r:id="rId29"/>
    <p:sldId id="363" r:id="rId30"/>
    <p:sldId id="364" r:id="rId31"/>
    <p:sldId id="321" r:id="rId32"/>
    <p:sldId id="325" r:id="rId33"/>
    <p:sldId id="334" r:id="rId34"/>
    <p:sldId id="33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77" r:id="rId43"/>
    <p:sldId id="376" r:id="rId44"/>
    <p:sldId id="37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8" autoAdjust="0"/>
    <p:restoredTop sz="94678"/>
  </p:normalViewPr>
  <p:slideViewPr>
    <p:cSldViewPr snapToGrid="0" snapToObjects="1">
      <p:cViewPr varScale="1">
        <p:scale>
          <a:sx n="142" d="100"/>
          <a:sy n="142" d="100"/>
        </p:scale>
        <p:origin x="11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news.com/article/johntemplon/how-we-used-data-to-investigate-match-fixing-in-tennis#.vyKWjpWk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*is*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Can’t survey/sample everybody</a:t>
            </a:r>
          </a:p>
          <a:p>
            <a:r>
              <a:rPr lang="en-US" sz="2400" dirty="0"/>
              <a:t>This is what polling is all about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sample mean </a:t>
            </a:r>
            <a:r>
              <a:rPr lang="en-US" sz="2400" dirty="0"/>
              <a:t>to infer </a:t>
            </a:r>
            <a:r>
              <a:rPr lang="en-US" sz="2400" i="1" dirty="0"/>
              <a:t>population mean</a:t>
            </a:r>
            <a:endParaRPr lang="en-US" sz="2400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FFA040-28DD-CF49-B39F-629929373E8C}"/>
              </a:ext>
            </a:extLst>
          </p:cNvPr>
          <p:cNvSpPr/>
          <p:nvPr/>
        </p:nvSpPr>
        <p:spPr>
          <a:xfrm>
            <a:off x="457200" y="1497349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are a severe migraine patient in an NIH study. Every day, you record whether your symptoms are better or worse than  an “average” day. </a:t>
            </a:r>
          </a:p>
          <a:p>
            <a:endParaRPr lang="en-US" sz="2800" dirty="0"/>
          </a:p>
          <a:p>
            <a:r>
              <a:rPr lang="en-US" sz="2800" dirty="0"/>
              <a:t>You do this for 25 days.</a:t>
            </a:r>
          </a:p>
        </p:txBody>
      </p:sp>
    </p:spTree>
    <p:extLst>
      <p:ext uri="{BB962C8B-B14F-4D97-AF65-F5344CB8AC3E}">
        <p14:creationId xmlns:p14="http://schemas.microsoft.com/office/powerpoint/2010/main" val="212686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look at all the patients, 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6A0999-8893-5544-9F17-1E582F52F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6369"/>
              </p:ext>
            </p:extLst>
          </p:nvPr>
        </p:nvGraphicFramePr>
        <p:xfrm>
          <a:off x="229806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0757175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90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8169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14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62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8357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96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28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249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553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79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16ADB1-3CC6-574C-8446-C434D7921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8390"/>
              </p:ext>
            </p:extLst>
          </p:nvPr>
        </p:nvGraphicFramePr>
        <p:xfrm>
          <a:off x="1405200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510405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6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9950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3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012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8401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449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4279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953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8402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C43410-EA3F-4C41-B9BF-92ED99AE4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5565"/>
              </p:ext>
            </p:extLst>
          </p:nvPr>
        </p:nvGraphicFramePr>
        <p:xfrm>
          <a:off x="6908398" y="316037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1299356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073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369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6374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4593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49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323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6849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663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300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58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1F6704-BD71-9149-9ADC-EC9FF771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54177"/>
              </p:ext>
            </p:extLst>
          </p:nvPr>
        </p:nvGraphicFramePr>
        <p:xfrm>
          <a:off x="8038218" y="3160869"/>
          <a:ext cx="952500" cy="3124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2925421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118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894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095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1920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489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327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686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110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212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011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</p:spTree>
    <p:extLst>
      <p:ext uri="{BB962C8B-B14F-4D97-AF65-F5344CB8AC3E}">
        <p14:creationId xmlns:p14="http://schemas.microsoft.com/office/powerpoint/2010/main" val="427882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  <a:p>
            <a:endParaRPr lang="en-US" dirty="0"/>
          </a:p>
          <a:p>
            <a:r>
              <a:rPr lang="en-US" dirty="0"/>
              <a:t>Does this mean the drug worked?  </a:t>
            </a:r>
          </a:p>
        </p:txBody>
      </p:sp>
    </p:spTree>
    <p:extLst>
      <p:ext uri="{BB962C8B-B14F-4D97-AF65-F5344CB8AC3E}">
        <p14:creationId xmlns:p14="http://schemas.microsoft.com/office/powerpoint/2010/main" val="171911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do this with patients getting the drug, and they have an average of 17 better days?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</p:spTree>
    <p:extLst>
      <p:ext uri="{BB962C8B-B14F-4D97-AF65-F5344CB8AC3E}">
        <p14:creationId xmlns:p14="http://schemas.microsoft.com/office/powerpoint/2010/main" val="37756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 value = .095594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440101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188011" y="3863181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17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440101" y="5706319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6868109" y="6265059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.095594</a:t>
            </a:r>
          </a:p>
        </p:txBody>
      </p:sp>
    </p:spTree>
    <p:extLst>
      <p:ext uri="{BB962C8B-B14F-4D97-AF65-F5344CB8AC3E}">
        <p14:creationId xmlns:p14="http://schemas.microsoft.com/office/powerpoint/2010/main" val="412176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 thing – but now patients have average 21 better days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292755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difference would be considered </a:t>
            </a:r>
            <a:r>
              <a:rPr lang="en-US" sz="2400" b="1" dirty="0"/>
              <a:t>statistically significant </a:t>
            </a:r>
            <a:r>
              <a:rPr lang="en-US" sz="2400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04073-3851-0D49-85B0-2BF0DAB5C842}"/>
              </a:ext>
            </a:extLst>
          </p:cNvPr>
          <p:cNvSpPr txBox="1"/>
          <p:nvPr/>
        </p:nvSpPr>
        <p:spPr>
          <a:xfrm>
            <a:off x="4238232" y="32790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12.5 better days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C940-4849-AA44-AF4F-6929AFC0D416}"/>
              </a:ext>
            </a:extLst>
          </p:cNvPr>
          <p:cNvCxnSpPr/>
          <p:nvPr/>
        </p:nvCxnSpPr>
        <p:spPr>
          <a:xfrm flipV="1">
            <a:off x="5930970" y="4282633"/>
            <a:ext cx="0" cy="1284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6CE85-30B2-694E-982A-BF8930CB9041}"/>
              </a:ext>
            </a:extLst>
          </p:cNvPr>
          <p:cNvSpPr txBox="1"/>
          <p:nvPr/>
        </p:nvSpPr>
        <p:spPr>
          <a:xfrm>
            <a:off x="5708585" y="38934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21 better days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8721A-261C-9541-9C03-059ED0C05879}"/>
              </a:ext>
            </a:extLst>
          </p:cNvPr>
          <p:cNvCxnSpPr/>
          <p:nvPr/>
        </p:nvCxnSpPr>
        <p:spPr>
          <a:xfrm>
            <a:off x="5942545" y="5657394"/>
            <a:ext cx="1504709" cy="62503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15D2B6-4093-D441-828B-3ED70246A693}"/>
              </a:ext>
            </a:extLst>
          </p:cNvPr>
          <p:cNvSpPr/>
          <p:nvPr/>
        </p:nvSpPr>
        <p:spPr>
          <a:xfrm>
            <a:off x="7370553" y="621613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.001643</a:t>
            </a:r>
          </a:p>
        </p:txBody>
      </p:sp>
    </p:spTree>
    <p:extLst>
      <p:ext uri="{BB962C8B-B14F-4D97-AF65-F5344CB8AC3E}">
        <p14:creationId xmlns:p14="http://schemas.microsoft.com/office/powerpoint/2010/main" val="419180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in Indiana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Safeway fancy cheese station</a:t>
            </a:r>
          </a:p>
          <a:p>
            <a:pPr lvl="1"/>
            <a:r>
              <a:rPr lang="en-US" dirty="0"/>
              <a:t>To gauge DC residents’ position on green energy, you survey every third person who walks by the Washington Monument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DC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9D6F7-2A75-F44E-B90C-CD166E4E4934}"/>
              </a:ext>
            </a:extLst>
          </p:cNvPr>
          <p:cNvSpPr txBox="1"/>
          <p:nvPr/>
        </p:nvSpPr>
        <p:spPr>
          <a:xfrm>
            <a:off x="457200" y="11391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(NOO!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(2.3 + .5) – 2.3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(4.1 + .5) – 4.1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06A9B-C8BC-7546-BFFB-D3EE31D467B4}"/>
              </a:ext>
            </a:extLst>
          </p:cNvPr>
          <p:cNvCxnSpPr/>
          <p:nvPr/>
        </p:nvCxnSpPr>
        <p:spPr>
          <a:xfrm>
            <a:off x="613458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F6416F-BDE7-244C-ACA1-8B38F3158A14}"/>
              </a:ext>
            </a:extLst>
          </p:cNvPr>
          <p:cNvCxnSpPr/>
          <p:nvPr/>
        </p:nvCxnSpPr>
        <p:spPr>
          <a:xfrm>
            <a:off x="5000263" y="5845215"/>
            <a:ext cx="33041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5652B7AE-3346-6E41-AD11-0D29BBAB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4" name="Graphic 13" descr="Police">
            <a:extLst>
              <a:ext uri="{FF2B5EF4-FFF2-40B4-BE49-F238E27FC236}">
                <a16:creationId xmlns:a16="http://schemas.microsoft.com/office/drawing/2014/main" id="{3D6D1909-1069-F648-AAD8-90C12EB57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B4BBA-CBEB-A640-BEDE-4DA382C6801B}"/>
              </a:ext>
            </a:extLst>
          </p:cNvPr>
          <p:cNvSpPr txBox="1"/>
          <p:nvPr/>
        </p:nvSpPr>
        <p:spPr>
          <a:xfrm>
            <a:off x="1380512" y="4691809"/>
            <a:ext cx="72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FC46B-5D0C-1D4D-BD5E-FF0612845129}"/>
              </a:ext>
            </a:extLst>
          </p:cNvPr>
          <p:cNvSpPr txBox="1"/>
          <p:nvPr/>
        </p:nvSpPr>
        <p:spPr>
          <a:xfrm>
            <a:off x="3092149" y="469180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AFAF5-74AD-F74D-A1CB-F6919C23E2E9}"/>
              </a:ext>
            </a:extLst>
          </p:cNvPr>
          <p:cNvSpPr txBox="1"/>
          <p:nvPr/>
        </p:nvSpPr>
        <p:spPr>
          <a:xfrm>
            <a:off x="2168784" y="584869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21196-A929-B440-81BE-EA7D086C52C1}"/>
              </a:ext>
            </a:extLst>
          </p:cNvPr>
          <p:cNvSpPr txBox="1"/>
          <p:nvPr/>
        </p:nvSpPr>
        <p:spPr>
          <a:xfrm>
            <a:off x="5835971" y="4727668"/>
            <a:ext cx="72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(new)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E9933-F26C-3545-AA90-DCBA2906F9FA}"/>
              </a:ext>
            </a:extLst>
          </p:cNvPr>
          <p:cNvSpPr txBox="1"/>
          <p:nvPr/>
        </p:nvSpPr>
        <p:spPr>
          <a:xfrm>
            <a:off x="7547608" y="472766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6DA52-806E-5F4C-83A0-A7878C481BDF}"/>
              </a:ext>
            </a:extLst>
          </p:cNvPr>
          <p:cNvSpPr txBox="1"/>
          <p:nvPr/>
        </p:nvSpPr>
        <p:spPr>
          <a:xfrm>
            <a:off x="6624243" y="5884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budget increases fire dept funding by $500,000 and police funding by $500,000</a:t>
            </a:r>
          </a:p>
          <a:p>
            <a:r>
              <a:rPr lang="en-US" dirty="0"/>
              <a:t>Previous fire dept funding was $2.3 million</a:t>
            </a:r>
          </a:p>
          <a:p>
            <a:r>
              <a:rPr lang="en-US" dirty="0"/>
              <a:t>Previous police funding was $4.1 million</a:t>
            </a:r>
          </a:p>
          <a:p>
            <a:r>
              <a:rPr lang="en-US" dirty="0"/>
              <a:t>Which has bigger pct increase?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84AD-28B3-8A43-8A6A-0F4A63BC42A1}"/>
              </a:ext>
            </a:extLst>
          </p:cNvPr>
          <p:cNvSpPr/>
          <p:nvPr/>
        </p:nvSpPr>
        <p:spPr>
          <a:xfrm>
            <a:off x="457200" y="4953965"/>
            <a:ext cx="3460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highlight>
                  <a:srgbClr val="8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+21.7%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E6329-D62B-D94E-8A0E-E72930E50FE1}"/>
              </a:ext>
            </a:extLst>
          </p:cNvPr>
          <p:cNvSpPr/>
          <p:nvPr/>
        </p:nvSpPr>
        <p:spPr>
          <a:xfrm>
            <a:off x="4896091" y="4953965"/>
            <a:ext cx="336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12.2%</a:t>
            </a:r>
          </a:p>
        </p:txBody>
      </p:sp>
      <p:pic>
        <p:nvPicPr>
          <p:cNvPr id="8" name="Graphic 7" descr="Fire">
            <a:extLst>
              <a:ext uri="{FF2B5EF4-FFF2-40B4-BE49-F238E27FC236}">
                <a16:creationId xmlns:a16="http://schemas.microsoft.com/office/drawing/2014/main" id="{59234102-7FBD-8D4F-98FF-F491713F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6577" y="5793891"/>
            <a:ext cx="914400" cy="914400"/>
          </a:xfrm>
          <a:prstGeom prst="rect">
            <a:avLst/>
          </a:prstGeom>
        </p:spPr>
      </p:pic>
      <p:pic>
        <p:nvPicPr>
          <p:cNvPr id="11" name="Graphic 10" descr="Police">
            <a:extLst>
              <a:ext uri="{FF2B5EF4-FFF2-40B4-BE49-F238E27FC236}">
                <a16:creationId xmlns:a16="http://schemas.microsoft.com/office/drawing/2014/main" id="{86074D49-B6C7-6740-BE4D-E9399FF2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514" y="5793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64484B-F5F6-854B-9237-E3D930E7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17" y="3488401"/>
            <a:ext cx="4133294" cy="3073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Biden approval rating 6 months ago: 52.8%</a:t>
            </a:r>
          </a:p>
          <a:p>
            <a:pPr lvl="1"/>
            <a:r>
              <a:rPr lang="en-US" dirty="0"/>
              <a:t>Biden approval rating this week: 44.8%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-? pct pts. change</a:t>
            </a:r>
          </a:p>
          <a:p>
            <a:r>
              <a:rPr lang="en-US" dirty="0">
                <a:solidFill>
                  <a:srgbClr val="FFC000"/>
                </a:solidFill>
              </a:rPr>
              <a:t>+?%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55341" y="4632185"/>
            <a:ext cx="2116341" cy="1251229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5714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64484B-F5F6-854B-9237-E3D930E7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17" y="3488401"/>
            <a:ext cx="4133294" cy="3073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Biden approval rating 6 months ago: 52.8%</a:t>
            </a:r>
          </a:p>
          <a:p>
            <a:pPr lvl="1"/>
            <a:r>
              <a:rPr lang="en-US" dirty="0"/>
              <a:t>Biden approval rating this week: 44.8%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-8 pct pts. change</a:t>
            </a:r>
          </a:p>
          <a:p>
            <a:r>
              <a:rPr lang="en-US" dirty="0">
                <a:solidFill>
                  <a:srgbClr val="FFC000"/>
                </a:solidFill>
              </a:rPr>
              <a:t>-15%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55341" y="4632185"/>
            <a:ext cx="2116341" cy="1251229"/>
          </a:xfrm>
          <a:prstGeom prst="rect">
            <a:avLst/>
          </a:prstGeom>
          <a:solidFill>
            <a:schemeClr val="accent6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691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https://www.buzzfeednews.com/article/johntemplon/how-we-used-data-to-investigate-match-fixing-in-tennis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34683</TotalTime>
  <Words>1214</Words>
  <Application>Microsoft Macintosh PowerPoint</Application>
  <PresentationFormat>On-screen Show (4:3)</PresentationFormat>
  <Paragraphs>233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Corbel</vt:lpstr>
      <vt:lpstr>Twilight</vt:lpstr>
      <vt:lpstr>Statistics for Reporters</vt:lpstr>
      <vt:lpstr>Steps to a data story</vt:lpstr>
      <vt:lpstr>Agenda</vt:lpstr>
      <vt:lpstr>Statistics for reporters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Drawing  Conclusions</vt:lpstr>
      <vt:lpstr>Activity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  <vt:lpstr>Percentages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184</cp:revision>
  <dcterms:created xsi:type="dcterms:W3CDTF">2018-07-03T20:07:00Z</dcterms:created>
  <dcterms:modified xsi:type="dcterms:W3CDTF">2021-10-20T21:43:10Z</dcterms:modified>
</cp:coreProperties>
</file>